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Bebas Neue" panose="020B0604020202020204" charset="0"/>
      <p:regular r:id="rId10"/>
    </p:embeddedFont>
    <p:embeddedFont>
      <p:font typeface="Belleza" panose="020B0604020202020204" charset="0"/>
      <p:regular r:id="rId11"/>
    </p:embeddedFont>
    <p:embeddedFont>
      <p:font typeface="Quicksand Medium" panose="020B0604020202020204" charset="0"/>
      <p:regular r:id="rId12"/>
      <p:bold r:id="rId13"/>
    </p:embeddedFont>
    <p:embeddedFont>
      <p:font typeface="Quicksand" panose="020B0604020202020204" charset="0"/>
      <p:regular r:id="rId14"/>
      <p:bold r:id="rId15"/>
    </p:embeddedFont>
    <p:embeddedFont>
      <p:font typeface="EB Garamond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hpxp5KPBoOC3M/MfIuPt3vAKZM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customschemas.google.com/relationships/presentationmetadata" Target="metadata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955702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5061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6820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741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5576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1492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3021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6146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9"/>
          <p:cNvSpPr txBox="1">
            <a:spLocks noGrp="1"/>
          </p:cNvSpPr>
          <p:nvPr>
            <p:ph type="ctrTitle"/>
          </p:nvPr>
        </p:nvSpPr>
        <p:spPr>
          <a:xfrm>
            <a:off x="713225" y="1106475"/>
            <a:ext cx="4855800" cy="21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ubTitle" idx="1"/>
          </p:nvPr>
        </p:nvSpPr>
        <p:spPr>
          <a:xfrm>
            <a:off x="713225" y="3244575"/>
            <a:ext cx="24681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1" name="Google Shape;11;p9"/>
          <p:cNvCxnSpPr/>
          <p:nvPr/>
        </p:nvCxnSpPr>
        <p:spPr>
          <a:xfrm>
            <a:off x="1575" y="539750"/>
            <a:ext cx="91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9"/>
          <p:cNvCxnSpPr/>
          <p:nvPr/>
        </p:nvCxnSpPr>
        <p:spPr>
          <a:xfrm>
            <a:off x="1575" y="4604000"/>
            <a:ext cx="91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9"/>
          <p:cNvSpPr/>
          <p:nvPr/>
        </p:nvSpPr>
        <p:spPr>
          <a:xfrm>
            <a:off x="567575" y="393850"/>
            <a:ext cx="291300" cy="291300"/>
          </a:xfrm>
          <a:prstGeom prst="diamond">
            <a:avLst/>
          </a:prstGeom>
          <a:solidFill>
            <a:schemeClr val="accent5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" name="Google Shape;14;p9"/>
          <p:cNvGrpSpPr/>
          <p:nvPr/>
        </p:nvGrpSpPr>
        <p:grpSpPr>
          <a:xfrm>
            <a:off x="4242900" y="4798525"/>
            <a:ext cx="658200" cy="138600"/>
            <a:chOff x="4963500" y="4798525"/>
            <a:chExt cx="658200" cy="138600"/>
          </a:xfrm>
        </p:grpSpPr>
        <p:sp>
          <p:nvSpPr>
            <p:cNvPr id="15" name="Google Shape;15;p9"/>
            <p:cNvSpPr/>
            <p:nvPr/>
          </p:nvSpPr>
          <p:spPr>
            <a:xfrm>
              <a:off x="49635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9"/>
            <p:cNvSpPr/>
            <p:nvPr/>
          </p:nvSpPr>
          <p:spPr>
            <a:xfrm>
              <a:off x="51367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9"/>
            <p:cNvSpPr/>
            <p:nvPr/>
          </p:nvSpPr>
          <p:spPr>
            <a:xfrm>
              <a:off x="53099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9"/>
            <p:cNvSpPr/>
            <p:nvPr/>
          </p:nvSpPr>
          <p:spPr>
            <a:xfrm>
              <a:off x="54831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9" name="Google Shape;19;p9"/>
          <p:cNvCxnSpPr/>
          <p:nvPr/>
        </p:nvCxnSpPr>
        <p:spPr>
          <a:xfrm>
            <a:off x="8430775" y="539500"/>
            <a:ext cx="0" cy="4067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cxnSp>
        <p:nvCxnSpPr>
          <p:cNvPr id="23" name="Google Shape;23;p10"/>
          <p:cNvCxnSpPr/>
          <p:nvPr/>
        </p:nvCxnSpPr>
        <p:spPr>
          <a:xfrm>
            <a:off x="1575" y="266688"/>
            <a:ext cx="91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10"/>
          <p:cNvCxnSpPr/>
          <p:nvPr/>
        </p:nvCxnSpPr>
        <p:spPr>
          <a:xfrm>
            <a:off x="1575" y="4878463"/>
            <a:ext cx="91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10"/>
          <p:cNvSpPr/>
          <p:nvPr/>
        </p:nvSpPr>
        <p:spPr>
          <a:xfrm>
            <a:off x="4426350" y="121050"/>
            <a:ext cx="291300" cy="291300"/>
          </a:xfrm>
          <a:prstGeom prst="diamond">
            <a:avLst/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" name="Google Shape;26;p10"/>
          <p:cNvCxnSpPr/>
          <p:nvPr/>
        </p:nvCxnSpPr>
        <p:spPr>
          <a:xfrm>
            <a:off x="338138" y="274625"/>
            <a:ext cx="0" cy="4605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" name="Google Shape;27;p10"/>
          <p:cNvCxnSpPr/>
          <p:nvPr/>
        </p:nvCxnSpPr>
        <p:spPr>
          <a:xfrm>
            <a:off x="8805863" y="274625"/>
            <a:ext cx="0" cy="4605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" name="Google Shape;28;p10"/>
          <p:cNvSpPr/>
          <p:nvPr/>
        </p:nvSpPr>
        <p:spPr>
          <a:xfrm>
            <a:off x="8634175" y="1152475"/>
            <a:ext cx="1330800" cy="485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0"/>
          <p:cNvSpPr/>
          <p:nvPr/>
        </p:nvSpPr>
        <p:spPr>
          <a:xfrm>
            <a:off x="-292875" y="3250250"/>
            <a:ext cx="772200" cy="2598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0"/>
          <p:cNvSpPr/>
          <p:nvPr/>
        </p:nvSpPr>
        <p:spPr>
          <a:xfrm>
            <a:off x="-44475" y="3510050"/>
            <a:ext cx="523800" cy="2598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0"/>
          <p:cNvSpPr/>
          <p:nvPr/>
        </p:nvSpPr>
        <p:spPr>
          <a:xfrm>
            <a:off x="4246050" y="4760825"/>
            <a:ext cx="651900" cy="6516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34" name="Google Shape;34;p11"/>
          <p:cNvCxnSpPr/>
          <p:nvPr/>
        </p:nvCxnSpPr>
        <p:spPr>
          <a:xfrm rot="10800000">
            <a:off x="1575" y="4878475"/>
            <a:ext cx="91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11"/>
          <p:cNvCxnSpPr/>
          <p:nvPr/>
        </p:nvCxnSpPr>
        <p:spPr>
          <a:xfrm rot="10800000">
            <a:off x="8795525" y="-31975"/>
            <a:ext cx="0" cy="517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11"/>
          <p:cNvSpPr/>
          <p:nvPr/>
        </p:nvSpPr>
        <p:spPr>
          <a:xfrm>
            <a:off x="216300" y="121050"/>
            <a:ext cx="291300" cy="291300"/>
          </a:xfrm>
          <a:prstGeom prst="diamond">
            <a:avLst/>
          </a:prstGeom>
          <a:solidFill>
            <a:schemeClr val="accent5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" name="Google Shape;37;p11"/>
          <p:cNvCxnSpPr/>
          <p:nvPr/>
        </p:nvCxnSpPr>
        <p:spPr>
          <a:xfrm>
            <a:off x="507600" y="266700"/>
            <a:ext cx="1122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720000" y="2136895"/>
            <a:ext cx="2305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2"/>
          </p:nvPr>
        </p:nvSpPr>
        <p:spPr>
          <a:xfrm>
            <a:off x="3419269" y="2136895"/>
            <a:ext cx="2305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subTitle" idx="3"/>
          </p:nvPr>
        </p:nvSpPr>
        <p:spPr>
          <a:xfrm>
            <a:off x="720000" y="3882125"/>
            <a:ext cx="2305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subTitle" idx="4"/>
          </p:nvPr>
        </p:nvSpPr>
        <p:spPr>
          <a:xfrm>
            <a:off x="3419269" y="3882125"/>
            <a:ext cx="2305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subTitle" idx="5"/>
          </p:nvPr>
        </p:nvSpPr>
        <p:spPr>
          <a:xfrm>
            <a:off x="6118545" y="2136895"/>
            <a:ext cx="2305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ubTitle" idx="6"/>
          </p:nvPr>
        </p:nvSpPr>
        <p:spPr>
          <a:xfrm>
            <a:off x="6118545" y="3882125"/>
            <a:ext cx="2305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title" idx="7"/>
          </p:nvPr>
        </p:nvSpPr>
        <p:spPr>
          <a:xfrm>
            <a:off x="720000" y="129975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title" idx="8"/>
          </p:nvPr>
        </p:nvSpPr>
        <p:spPr>
          <a:xfrm>
            <a:off x="720000" y="3050624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title" idx="9"/>
          </p:nvPr>
        </p:nvSpPr>
        <p:spPr>
          <a:xfrm>
            <a:off x="3419269" y="129975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title" idx="13"/>
          </p:nvPr>
        </p:nvSpPr>
        <p:spPr>
          <a:xfrm>
            <a:off x="3419269" y="3050624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title" idx="14"/>
          </p:nvPr>
        </p:nvSpPr>
        <p:spPr>
          <a:xfrm>
            <a:off x="6118545" y="129975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idx="15"/>
          </p:nvPr>
        </p:nvSpPr>
        <p:spPr>
          <a:xfrm>
            <a:off x="6118545" y="3050624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ubTitle" idx="16"/>
          </p:nvPr>
        </p:nvSpPr>
        <p:spPr>
          <a:xfrm>
            <a:off x="720000" y="1697555"/>
            <a:ext cx="230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7"/>
          </p:nvPr>
        </p:nvSpPr>
        <p:spPr>
          <a:xfrm>
            <a:off x="3419269" y="1697555"/>
            <a:ext cx="230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ubTitle" idx="18"/>
          </p:nvPr>
        </p:nvSpPr>
        <p:spPr>
          <a:xfrm>
            <a:off x="6118545" y="1697555"/>
            <a:ext cx="230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ubTitle" idx="19"/>
          </p:nvPr>
        </p:nvSpPr>
        <p:spPr>
          <a:xfrm>
            <a:off x="720000" y="3447955"/>
            <a:ext cx="230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20"/>
          </p:nvPr>
        </p:nvSpPr>
        <p:spPr>
          <a:xfrm>
            <a:off x="3419269" y="3447955"/>
            <a:ext cx="230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ubTitle" idx="21"/>
          </p:nvPr>
        </p:nvSpPr>
        <p:spPr>
          <a:xfrm>
            <a:off x="6118545" y="3447955"/>
            <a:ext cx="230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title"/>
          </p:nvPr>
        </p:nvSpPr>
        <p:spPr>
          <a:xfrm>
            <a:off x="2135550" y="1677150"/>
            <a:ext cx="48729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ubTitle" idx="1"/>
          </p:nvPr>
        </p:nvSpPr>
        <p:spPr>
          <a:xfrm>
            <a:off x="2135550" y="2789250"/>
            <a:ext cx="48729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59" name="Google Shape;59;p12"/>
          <p:cNvCxnSpPr/>
          <p:nvPr/>
        </p:nvCxnSpPr>
        <p:spPr>
          <a:xfrm>
            <a:off x="713100" y="3175"/>
            <a:ext cx="0" cy="5148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Google Shape;60;p12"/>
          <p:cNvCxnSpPr/>
          <p:nvPr/>
        </p:nvCxnSpPr>
        <p:spPr>
          <a:xfrm rot="10800000">
            <a:off x="1575" y="539500"/>
            <a:ext cx="91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12"/>
          <p:cNvCxnSpPr/>
          <p:nvPr/>
        </p:nvCxnSpPr>
        <p:spPr>
          <a:xfrm rot="10800000">
            <a:off x="1575" y="4604000"/>
            <a:ext cx="91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2"/>
          <p:cNvCxnSpPr/>
          <p:nvPr/>
        </p:nvCxnSpPr>
        <p:spPr>
          <a:xfrm>
            <a:off x="8430800" y="3175"/>
            <a:ext cx="0" cy="5148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4656680" y="1925200"/>
            <a:ext cx="3546900" cy="18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2"/>
          </p:nvPr>
        </p:nvSpPr>
        <p:spPr>
          <a:xfrm>
            <a:off x="940420" y="1925200"/>
            <a:ext cx="3546900" cy="18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7" name="Google Shape;67;p13"/>
          <p:cNvCxnSpPr/>
          <p:nvPr/>
        </p:nvCxnSpPr>
        <p:spPr>
          <a:xfrm>
            <a:off x="1575" y="4603988"/>
            <a:ext cx="8771700" cy="0"/>
          </a:xfrm>
          <a:prstGeom prst="straightConnector1">
            <a:avLst/>
          </a:prstGeom>
          <a:noFill/>
          <a:ln w="9525" cap="flat" cmpd="sng">
            <a:solidFill>
              <a:srgbClr val="1006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" name="Google Shape;68;p13"/>
          <p:cNvCxnSpPr/>
          <p:nvPr/>
        </p:nvCxnSpPr>
        <p:spPr>
          <a:xfrm>
            <a:off x="378713" y="-9600"/>
            <a:ext cx="0" cy="4600500"/>
          </a:xfrm>
          <a:prstGeom prst="straightConnector1">
            <a:avLst/>
          </a:prstGeom>
          <a:noFill/>
          <a:ln w="9525" cap="flat" cmpd="sng">
            <a:solidFill>
              <a:srgbClr val="1006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" name="Google Shape;69;p13"/>
          <p:cNvCxnSpPr/>
          <p:nvPr/>
        </p:nvCxnSpPr>
        <p:spPr>
          <a:xfrm>
            <a:off x="8765288" y="-28650"/>
            <a:ext cx="0" cy="5200800"/>
          </a:xfrm>
          <a:prstGeom prst="straightConnector1">
            <a:avLst/>
          </a:prstGeom>
          <a:noFill/>
          <a:ln w="9525" cap="flat" cmpd="sng">
            <a:solidFill>
              <a:srgbClr val="1006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" name="Google Shape;70;p13"/>
          <p:cNvSpPr/>
          <p:nvPr/>
        </p:nvSpPr>
        <p:spPr>
          <a:xfrm>
            <a:off x="8765275" y="296650"/>
            <a:ext cx="1330800" cy="485700"/>
          </a:xfrm>
          <a:prstGeom prst="roundRect">
            <a:avLst>
              <a:gd name="adj" fmla="val 50000"/>
            </a:avLst>
          </a:prstGeom>
          <a:solidFill>
            <a:srgbClr val="F39800"/>
          </a:solidFill>
          <a:ln w="9525" cap="flat" cmpd="sng">
            <a:solidFill>
              <a:srgbClr val="100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3"/>
          <p:cNvSpPr/>
          <p:nvPr/>
        </p:nvSpPr>
        <p:spPr>
          <a:xfrm>
            <a:off x="-271350" y="4278200"/>
            <a:ext cx="651900" cy="651600"/>
          </a:xfrm>
          <a:prstGeom prst="ellipse">
            <a:avLst/>
          </a:prstGeom>
          <a:solidFill>
            <a:srgbClr val="01522B"/>
          </a:solidFill>
          <a:ln w="9525" cap="flat" cmpd="sng">
            <a:solidFill>
              <a:srgbClr val="100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" name="Google Shape;72;p13"/>
          <p:cNvGrpSpPr/>
          <p:nvPr/>
        </p:nvGrpSpPr>
        <p:grpSpPr>
          <a:xfrm>
            <a:off x="4242900" y="4813663"/>
            <a:ext cx="658200" cy="138600"/>
            <a:chOff x="4963500" y="4798525"/>
            <a:chExt cx="658200" cy="138600"/>
          </a:xfrm>
        </p:grpSpPr>
        <p:sp>
          <p:nvSpPr>
            <p:cNvPr id="73" name="Google Shape;73;p13"/>
            <p:cNvSpPr/>
            <p:nvPr/>
          </p:nvSpPr>
          <p:spPr>
            <a:xfrm>
              <a:off x="4963500" y="4798525"/>
              <a:ext cx="138600" cy="138600"/>
            </a:xfrm>
            <a:prstGeom prst="diamond">
              <a:avLst/>
            </a:prstGeom>
            <a:solidFill>
              <a:srgbClr val="100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5136700" y="4798525"/>
              <a:ext cx="138600" cy="138600"/>
            </a:xfrm>
            <a:prstGeom prst="diamond">
              <a:avLst/>
            </a:prstGeom>
            <a:solidFill>
              <a:srgbClr val="100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00" y="4798525"/>
              <a:ext cx="138600" cy="138600"/>
            </a:xfrm>
            <a:prstGeom prst="diamond">
              <a:avLst/>
            </a:prstGeom>
            <a:solidFill>
              <a:srgbClr val="100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83100" y="4798525"/>
              <a:ext cx="138600" cy="138600"/>
            </a:xfrm>
            <a:prstGeom prst="diamond">
              <a:avLst/>
            </a:prstGeom>
            <a:solidFill>
              <a:srgbClr val="100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1"/>
          </p:nvPr>
        </p:nvSpPr>
        <p:spPr>
          <a:xfrm>
            <a:off x="5053056" y="3195675"/>
            <a:ext cx="28533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2"/>
          </p:nvPr>
        </p:nvSpPr>
        <p:spPr>
          <a:xfrm>
            <a:off x="1440850" y="3195675"/>
            <a:ext cx="28533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3"/>
          </p:nvPr>
        </p:nvSpPr>
        <p:spPr>
          <a:xfrm>
            <a:off x="1440850" y="2741595"/>
            <a:ext cx="2853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lleza"/>
                <a:ea typeface="Belleza"/>
                <a:cs typeface="Belleza"/>
                <a:sym typeface="Bellez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4"/>
          </p:nvPr>
        </p:nvSpPr>
        <p:spPr>
          <a:xfrm>
            <a:off x="5053056" y="2741595"/>
            <a:ext cx="2853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lleza"/>
                <a:ea typeface="Belleza"/>
                <a:cs typeface="Belleza"/>
                <a:sym typeface="Bellez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83" name="Google Shape;83;p14"/>
          <p:cNvCxnSpPr/>
          <p:nvPr/>
        </p:nvCxnSpPr>
        <p:spPr>
          <a:xfrm>
            <a:off x="725275" y="4878475"/>
            <a:ext cx="844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84" name="Google Shape;84;p14"/>
          <p:cNvSpPr/>
          <p:nvPr/>
        </p:nvSpPr>
        <p:spPr>
          <a:xfrm flipH="1">
            <a:off x="8508625" y="3475338"/>
            <a:ext cx="1330800" cy="4857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5" name="Google Shape;85;p14"/>
          <p:cNvCxnSpPr/>
          <p:nvPr/>
        </p:nvCxnSpPr>
        <p:spPr>
          <a:xfrm>
            <a:off x="1575" y="266688"/>
            <a:ext cx="841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86" name="Google Shape;86;p14"/>
          <p:cNvSpPr/>
          <p:nvPr/>
        </p:nvSpPr>
        <p:spPr>
          <a:xfrm flipH="1">
            <a:off x="-1086025" y="1276234"/>
            <a:ext cx="1609200" cy="4857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4"/>
          <p:cNvSpPr/>
          <p:nvPr/>
        </p:nvSpPr>
        <p:spPr>
          <a:xfrm flipH="1">
            <a:off x="132175" y="1851500"/>
            <a:ext cx="593100" cy="3474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p15"/>
          <p:cNvCxnSpPr/>
          <p:nvPr/>
        </p:nvCxnSpPr>
        <p:spPr>
          <a:xfrm rot="10800000">
            <a:off x="713237" y="544825"/>
            <a:ext cx="0" cy="4027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90" name="Google Shape;90;p15"/>
          <p:cNvSpPr/>
          <p:nvPr/>
        </p:nvSpPr>
        <p:spPr>
          <a:xfrm flipH="1">
            <a:off x="567587" y="4458350"/>
            <a:ext cx="291300" cy="291300"/>
          </a:xfrm>
          <a:prstGeom prst="diamond">
            <a:avLst/>
          </a:prstGeom>
          <a:solidFill>
            <a:schemeClr val="accent5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1033925" y="1674000"/>
            <a:ext cx="42339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2"/>
          </p:nvPr>
        </p:nvSpPr>
        <p:spPr>
          <a:xfrm>
            <a:off x="1033925" y="1031400"/>
            <a:ext cx="1327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1"/>
          </p:nvPr>
        </p:nvSpPr>
        <p:spPr>
          <a:xfrm>
            <a:off x="1033925" y="3397800"/>
            <a:ext cx="24918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4" name="Google Shape;94;p15"/>
          <p:cNvGrpSpPr/>
          <p:nvPr/>
        </p:nvGrpSpPr>
        <p:grpSpPr>
          <a:xfrm rot="5400000">
            <a:off x="8414850" y="2502450"/>
            <a:ext cx="658200" cy="138600"/>
            <a:chOff x="4963500" y="4798525"/>
            <a:chExt cx="658200" cy="138600"/>
          </a:xfrm>
        </p:grpSpPr>
        <p:sp>
          <p:nvSpPr>
            <p:cNvPr id="95" name="Google Shape;95;p15"/>
            <p:cNvSpPr/>
            <p:nvPr/>
          </p:nvSpPr>
          <p:spPr>
            <a:xfrm>
              <a:off x="49635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51367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53099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54831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" name="Google Shape;100;p16"/>
          <p:cNvCxnSpPr/>
          <p:nvPr/>
        </p:nvCxnSpPr>
        <p:spPr>
          <a:xfrm>
            <a:off x="1575" y="4603988"/>
            <a:ext cx="8771700" cy="0"/>
          </a:xfrm>
          <a:prstGeom prst="straightConnector1">
            <a:avLst/>
          </a:prstGeom>
          <a:noFill/>
          <a:ln w="9525" cap="flat" cmpd="sng">
            <a:solidFill>
              <a:srgbClr val="1006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1" name="Google Shape;101;p16"/>
          <p:cNvCxnSpPr/>
          <p:nvPr/>
        </p:nvCxnSpPr>
        <p:spPr>
          <a:xfrm>
            <a:off x="378713" y="-9600"/>
            <a:ext cx="0" cy="4600500"/>
          </a:xfrm>
          <a:prstGeom prst="straightConnector1">
            <a:avLst/>
          </a:prstGeom>
          <a:noFill/>
          <a:ln w="9525" cap="flat" cmpd="sng">
            <a:solidFill>
              <a:srgbClr val="1006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2" name="Google Shape;102;p16"/>
          <p:cNvCxnSpPr/>
          <p:nvPr/>
        </p:nvCxnSpPr>
        <p:spPr>
          <a:xfrm>
            <a:off x="8765288" y="-28650"/>
            <a:ext cx="0" cy="5200800"/>
          </a:xfrm>
          <a:prstGeom prst="straightConnector1">
            <a:avLst/>
          </a:prstGeom>
          <a:noFill/>
          <a:ln w="9525" cap="flat" cmpd="sng">
            <a:solidFill>
              <a:srgbClr val="1006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p16"/>
          <p:cNvSpPr/>
          <p:nvPr/>
        </p:nvSpPr>
        <p:spPr>
          <a:xfrm>
            <a:off x="-770725" y="296650"/>
            <a:ext cx="1330800" cy="4857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9525" cap="flat" cmpd="sng">
            <a:solidFill>
              <a:srgbClr val="100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8439350" y="4767050"/>
            <a:ext cx="651900" cy="6516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rgbClr val="100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" name="Google Shape;105;p16"/>
          <p:cNvGrpSpPr/>
          <p:nvPr/>
        </p:nvGrpSpPr>
        <p:grpSpPr>
          <a:xfrm>
            <a:off x="4242900" y="4813663"/>
            <a:ext cx="658200" cy="138600"/>
            <a:chOff x="4963500" y="4798525"/>
            <a:chExt cx="658200" cy="138600"/>
          </a:xfrm>
        </p:grpSpPr>
        <p:sp>
          <p:nvSpPr>
            <p:cNvPr id="106" name="Google Shape;106;p16"/>
            <p:cNvSpPr/>
            <p:nvPr/>
          </p:nvSpPr>
          <p:spPr>
            <a:xfrm>
              <a:off x="4963500" y="4798525"/>
              <a:ext cx="138600" cy="138600"/>
            </a:xfrm>
            <a:prstGeom prst="diamond">
              <a:avLst/>
            </a:prstGeom>
            <a:solidFill>
              <a:srgbClr val="100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5136700" y="4798525"/>
              <a:ext cx="138600" cy="138600"/>
            </a:xfrm>
            <a:prstGeom prst="diamond">
              <a:avLst/>
            </a:prstGeom>
            <a:solidFill>
              <a:srgbClr val="100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6"/>
            <p:cNvSpPr/>
            <p:nvPr/>
          </p:nvSpPr>
          <p:spPr>
            <a:xfrm>
              <a:off x="5309900" y="4798525"/>
              <a:ext cx="138600" cy="138600"/>
            </a:xfrm>
            <a:prstGeom prst="diamond">
              <a:avLst/>
            </a:prstGeom>
            <a:solidFill>
              <a:srgbClr val="100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5483100" y="4798525"/>
              <a:ext cx="138600" cy="138600"/>
            </a:xfrm>
            <a:prstGeom prst="diamond">
              <a:avLst/>
            </a:prstGeom>
            <a:solidFill>
              <a:srgbClr val="100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lleza"/>
              <a:buNone/>
              <a:defRPr sz="3500" b="0" i="0" u="none" strike="noStrike" cap="none">
                <a:solidFill>
                  <a:schemeClr val="dk1"/>
                </a:solidFill>
                <a:latin typeface="Belleza"/>
                <a:ea typeface="Belleza"/>
                <a:cs typeface="Belleza"/>
                <a:sym typeface="Bellez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lleza"/>
              <a:buNone/>
              <a:defRPr sz="3500" b="0" i="0" u="none" strike="noStrike" cap="none">
                <a:solidFill>
                  <a:schemeClr val="dk1"/>
                </a:solidFill>
                <a:latin typeface="Belleza"/>
                <a:ea typeface="Belleza"/>
                <a:cs typeface="Belleza"/>
                <a:sym typeface="Bellez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lleza"/>
              <a:buNone/>
              <a:defRPr sz="3500" b="0" i="0" u="none" strike="noStrike" cap="none">
                <a:solidFill>
                  <a:schemeClr val="dk1"/>
                </a:solidFill>
                <a:latin typeface="Belleza"/>
                <a:ea typeface="Belleza"/>
                <a:cs typeface="Belleza"/>
                <a:sym typeface="Bellez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lleza"/>
              <a:buNone/>
              <a:defRPr sz="3500" b="0" i="0" u="none" strike="noStrike" cap="none">
                <a:solidFill>
                  <a:schemeClr val="dk1"/>
                </a:solidFill>
                <a:latin typeface="Belleza"/>
                <a:ea typeface="Belleza"/>
                <a:cs typeface="Belleza"/>
                <a:sym typeface="Bellez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lleza"/>
              <a:buNone/>
              <a:defRPr sz="3500" b="0" i="0" u="none" strike="noStrike" cap="none">
                <a:solidFill>
                  <a:schemeClr val="dk1"/>
                </a:solidFill>
                <a:latin typeface="Belleza"/>
                <a:ea typeface="Belleza"/>
                <a:cs typeface="Belleza"/>
                <a:sym typeface="Bellez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lleza"/>
              <a:buNone/>
              <a:defRPr sz="3500" b="0" i="0" u="none" strike="noStrike" cap="none">
                <a:solidFill>
                  <a:schemeClr val="dk1"/>
                </a:solidFill>
                <a:latin typeface="Belleza"/>
                <a:ea typeface="Belleza"/>
                <a:cs typeface="Belleza"/>
                <a:sym typeface="Bellez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lleza"/>
              <a:buNone/>
              <a:defRPr sz="3500" b="0" i="0" u="none" strike="noStrike" cap="none">
                <a:solidFill>
                  <a:schemeClr val="dk1"/>
                </a:solidFill>
                <a:latin typeface="Belleza"/>
                <a:ea typeface="Belleza"/>
                <a:cs typeface="Belleza"/>
                <a:sym typeface="Bellez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lleza"/>
              <a:buNone/>
              <a:defRPr sz="3500" b="0" i="0" u="none" strike="noStrike" cap="none">
                <a:solidFill>
                  <a:schemeClr val="dk1"/>
                </a:solidFill>
                <a:latin typeface="Belleza"/>
                <a:ea typeface="Belleza"/>
                <a:cs typeface="Belleza"/>
                <a:sym typeface="Bellez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lleza"/>
              <a:buNone/>
              <a:defRPr sz="3500" b="0" i="0" u="none" strike="noStrike" cap="none">
                <a:solidFill>
                  <a:schemeClr val="dk1"/>
                </a:solidFill>
                <a:latin typeface="Belleza"/>
                <a:ea typeface="Belleza"/>
                <a:cs typeface="Belleza"/>
                <a:sym typeface="Belleza"/>
              </a:defRPr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●"/>
              <a:defRPr sz="1400" b="0" i="0" u="none" strike="noStrike" cap="none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○"/>
              <a:defRPr sz="1400" b="0" i="0" u="none" strike="noStrike" cap="none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■"/>
              <a:defRPr sz="1400" b="0" i="0" u="none" strike="noStrike" cap="none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●"/>
              <a:defRPr sz="1400" b="0" i="0" u="none" strike="noStrike" cap="none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○"/>
              <a:defRPr sz="1400" b="0" i="0" u="none" strike="noStrike" cap="none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■"/>
              <a:defRPr sz="1400" b="0" i="0" u="none" strike="noStrike" cap="none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●"/>
              <a:defRPr sz="1400" b="0" i="0" u="none" strike="noStrike" cap="none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○"/>
              <a:defRPr sz="1400" b="0" i="0" u="none" strike="noStrike" cap="none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■"/>
              <a:defRPr sz="1400" b="0" i="0" u="none" strike="noStrike" cap="none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lazzopallavicini.com/tina-modotti-2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"/>
          <p:cNvSpPr/>
          <p:nvPr/>
        </p:nvSpPr>
        <p:spPr>
          <a:xfrm>
            <a:off x="6405125" y="546100"/>
            <a:ext cx="4051200" cy="4051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"/>
          <p:cNvSpPr/>
          <p:nvPr/>
        </p:nvSpPr>
        <p:spPr>
          <a:xfrm>
            <a:off x="7312000" y="1688271"/>
            <a:ext cx="1609200" cy="4857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8207375" y="2173975"/>
            <a:ext cx="1330800" cy="485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"/>
          <p:cNvSpPr txBox="1">
            <a:spLocks noGrp="1"/>
          </p:cNvSpPr>
          <p:nvPr>
            <p:ph type="ctrTitle"/>
          </p:nvPr>
        </p:nvSpPr>
        <p:spPr>
          <a:xfrm>
            <a:off x="290200" y="442300"/>
            <a:ext cx="6632438" cy="21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it-IT" sz="4000" b="1"/>
              <a:t>DIGITAL HUMANITIES E PATRIMONIO CULTURALE </a:t>
            </a:r>
            <a:endParaRPr sz="4000" b="1"/>
          </a:p>
        </p:txBody>
      </p:sp>
      <p:sp>
        <p:nvSpPr>
          <p:cNvPr id="118" name="Google Shape;118;p1"/>
          <p:cNvSpPr txBox="1">
            <a:spLocks noGrp="1"/>
          </p:cNvSpPr>
          <p:nvPr>
            <p:ph type="subTitle" idx="1"/>
          </p:nvPr>
        </p:nvSpPr>
        <p:spPr>
          <a:xfrm>
            <a:off x="1822405" y="2874550"/>
            <a:ext cx="3568028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 b="1" dirty="0" smtClean="0"/>
              <a:t>TINA MODOTTI</a:t>
            </a:r>
            <a:endParaRPr b="1" dirty="0"/>
          </a:p>
        </p:txBody>
      </p:sp>
      <p:sp>
        <p:nvSpPr>
          <p:cNvPr id="119" name="Google Shape;119;p1"/>
          <p:cNvSpPr/>
          <p:nvPr/>
        </p:nvSpPr>
        <p:spPr>
          <a:xfrm>
            <a:off x="5838175" y="2441800"/>
            <a:ext cx="772200" cy="2598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"/>
          <p:cNvSpPr txBox="1"/>
          <p:nvPr/>
        </p:nvSpPr>
        <p:spPr>
          <a:xfrm>
            <a:off x="0" y="4016310"/>
            <a:ext cx="294694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M. Elisenia Camastra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Matr. 0900084236</a:t>
            </a:r>
            <a:endParaRPr/>
          </a:p>
        </p:txBody>
      </p:sp>
      <p:pic>
        <p:nvPicPr>
          <p:cNvPr id="121" name="Google Shape;12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43140" y="853585"/>
            <a:ext cx="2312940" cy="3574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"/>
          <p:cNvSpPr txBox="1">
            <a:spLocks noGrp="1"/>
          </p:cNvSpPr>
          <p:nvPr>
            <p:ph type="title"/>
          </p:nvPr>
        </p:nvSpPr>
        <p:spPr>
          <a:xfrm>
            <a:off x="408028" y="339466"/>
            <a:ext cx="7704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it-IT"/>
              <a:t>IL PROGETTO:</a:t>
            </a:r>
            <a:endParaRPr/>
          </a:p>
        </p:txBody>
      </p:sp>
      <p:sp>
        <p:nvSpPr>
          <p:cNvPr id="128" name="Google Shape;128;p2"/>
          <p:cNvSpPr txBox="1">
            <a:spLocks noGrp="1"/>
          </p:cNvSpPr>
          <p:nvPr>
            <p:ph type="body" idx="1"/>
          </p:nvPr>
        </p:nvSpPr>
        <p:spPr>
          <a:xfrm>
            <a:off x="408028" y="983501"/>
            <a:ext cx="7519595" cy="1757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t-IT"/>
              <a:t>L’idea è stata quella di realizzare una pagina Web sulla fotografa e attivista Tina Modotti. Il progetto si costituisce di una seire di fonti che sono frutto di una ricerca e di un interesse personale che ha avuto modo di crescere grazie al corso di “Teorie e Pratiche della fotografia”, frequentato durante l’anno accademico appena trascorso. 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t-IT"/>
              <a:t>L’obiettivo è stato quello di dare vita ad un’applicazione web che si costituisse di una serie di schede con alcune delle fotografie più note realizzate dall’artista, supportate da un apparato biografico e un rimando allo stato dell’arte relativo alle fruizione di questo materiale in Italia. </a:t>
            </a:r>
            <a:endParaRPr b="1"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t-IT" b="1"/>
              <a:t>Esplora:  </a:t>
            </a:r>
            <a:r>
              <a:rPr lang="it-IT"/>
              <a:t>Home, Introduzione, Catalogo.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t-IT" b="1"/>
              <a:t>Prosegui la ricerca: </a:t>
            </a:r>
            <a:r>
              <a:rPr lang="it-IT"/>
              <a:t>Esordi, L’esperienza in Messico, Altro.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/>
          </a:p>
        </p:txBody>
      </p:sp>
      <p:pic>
        <p:nvPicPr>
          <p:cNvPr id="129" name="Google Shape;129;p2" descr="Immagine che contiene ritratto, Viso umano, bianco e nero, dipinto&#10;&#10;Descrizione generat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3557" y="1862378"/>
            <a:ext cx="1451902" cy="192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" descr="Immagine che contiene ritratto, Viso umano, persona, bianco e nero&#10;&#10;Descrizione generat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21655" y="3218554"/>
            <a:ext cx="1451902" cy="1924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it-IT"/>
              <a:t>ITEM: </a:t>
            </a:r>
            <a:endParaRPr/>
          </a:p>
        </p:txBody>
      </p:sp>
      <p:sp>
        <p:nvSpPr>
          <p:cNvPr id="136" name="Google Shape;136;p3"/>
          <p:cNvSpPr txBox="1">
            <a:spLocks noGrp="1"/>
          </p:cNvSpPr>
          <p:nvPr>
            <p:ph type="subTitle" idx="1"/>
          </p:nvPr>
        </p:nvSpPr>
        <p:spPr>
          <a:xfrm>
            <a:off x="280138" y="1647008"/>
            <a:ext cx="2305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t-IT"/>
              <a:t>Fotografie realizzate dall’artista / per l’artista e rese disponibili dal corso di “Teorie e pratiche della fotografia”. </a:t>
            </a:r>
            <a:endParaRPr/>
          </a:p>
        </p:txBody>
      </p:sp>
      <p:sp>
        <p:nvSpPr>
          <p:cNvPr id="137" name="Google Shape;137;p3"/>
          <p:cNvSpPr txBox="1">
            <a:spLocks noGrp="1"/>
          </p:cNvSpPr>
          <p:nvPr>
            <p:ph type="subTitle" idx="2"/>
          </p:nvPr>
        </p:nvSpPr>
        <p:spPr>
          <a:xfrm>
            <a:off x="2688044" y="2298183"/>
            <a:ext cx="3100831" cy="109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t-IT"/>
              <a:t>Brani estratti da appunti personali, bibliografia relativa al matereriale d’esame, documentazione ricavata da pagine già realizzare sulla vita e sulla produzione dell’artista.</a:t>
            </a:r>
            <a:endParaRPr/>
          </a:p>
        </p:txBody>
      </p:sp>
      <p:sp>
        <p:nvSpPr>
          <p:cNvPr id="138" name="Google Shape;138;p3"/>
          <p:cNvSpPr txBox="1">
            <a:spLocks noGrp="1"/>
          </p:cNvSpPr>
          <p:nvPr>
            <p:ph type="subTitle" idx="5"/>
          </p:nvPr>
        </p:nvSpPr>
        <p:spPr>
          <a:xfrm>
            <a:off x="5621923" y="3132029"/>
            <a:ext cx="3100831" cy="1352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v"/>
            </a:pPr>
            <a:r>
              <a:rPr lang="it-IT" u="sng" dirty="0" smtClean="0">
                <a:solidFill>
                  <a:schemeClr val="hlink"/>
                </a:solidFill>
                <a:hlinkClick r:id="rId3"/>
              </a:rPr>
              <a:t>https</a:t>
            </a:r>
            <a:r>
              <a:rPr lang="it-IT" u="sng" dirty="0">
                <a:solidFill>
                  <a:schemeClr val="hlink"/>
                </a:solidFill>
                <a:hlinkClick r:id="rId3"/>
              </a:rPr>
              <a:t>://www.palazzopallavicini.com/tina-modotti-2/</a:t>
            </a:r>
            <a:endParaRPr dirty="0"/>
          </a:p>
        </p:txBody>
      </p:sp>
      <p:sp>
        <p:nvSpPr>
          <p:cNvPr id="139" name="Google Shape;139;p3"/>
          <p:cNvSpPr txBox="1">
            <a:spLocks noGrp="1"/>
          </p:cNvSpPr>
          <p:nvPr>
            <p:ph type="subTitle" idx="16"/>
          </p:nvPr>
        </p:nvSpPr>
        <p:spPr>
          <a:xfrm>
            <a:off x="280138" y="1142174"/>
            <a:ext cx="230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-IT"/>
              <a:t>Immagini:</a:t>
            </a:r>
            <a:endParaRPr/>
          </a:p>
        </p:txBody>
      </p:sp>
      <p:sp>
        <p:nvSpPr>
          <p:cNvPr id="140" name="Google Shape;140;p3"/>
          <p:cNvSpPr txBox="1">
            <a:spLocks noGrp="1"/>
          </p:cNvSpPr>
          <p:nvPr>
            <p:ph type="subTitle" idx="17"/>
          </p:nvPr>
        </p:nvSpPr>
        <p:spPr>
          <a:xfrm>
            <a:off x="2983303" y="1838674"/>
            <a:ext cx="230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-IT"/>
              <a:t>Testi</a:t>
            </a:r>
            <a:endParaRPr/>
          </a:p>
        </p:txBody>
      </p:sp>
      <p:sp>
        <p:nvSpPr>
          <p:cNvPr id="141" name="Google Shape;141;p3"/>
          <p:cNvSpPr txBox="1">
            <a:spLocks noGrp="1"/>
          </p:cNvSpPr>
          <p:nvPr>
            <p:ph type="subTitle" idx="18"/>
          </p:nvPr>
        </p:nvSpPr>
        <p:spPr>
          <a:xfrm>
            <a:off x="6118500" y="2618144"/>
            <a:ext cx="230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-IT"/>
              <a:t>Rimandi</a:t>
            </a:r>
            <a:endParaRPr/>
          </a:p>
        </p:txBody>
      </p:sp>
      <p:pic>
        <p:nvPicPr>
          <p:cNvPr id="142" name="Google Shape;142;p3" descr="Immagine che contiene fontana, bianco e nero, vestiti, persona&#10;&#10;Descrizione generat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39834" y="332868"/>
            <a:ext cx="2065007" cy="239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" descr="Immagine che contiene bianco e nero, mano, persona, dito&#10;&#10;Descrizione generata automaticamen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74788" y="109096"/>
            <a:ext cx="2563645" cy="1696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4"/>
          <p:cNvGrpSpPr/>
          <p:nvPr/>
        </p:nvGrpSpPr>
        <p:grpSpPr>
          <a:xfrm>
            <a:off x="4242900" y="3918313"/>
            <a:ext cx="658200" cy="138600"/>
            <a:chOff x="4963500" y="4798525"/>
            <a:chExt cx="658200" cy="138600"/>
          </a:xfrm>
        </p:grpSpPr>
        <p:sp>
          <p:nvSpPr>
            <p:cNvPr id="149" name="Google Shape;149;p4"/>
            <p:cNvSpPr/>
            <p:nvPr/>
          </p:nvSpPr>
          <p:spPr>
            <a:xfrm>
              <a:off x="49635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51367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53099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5483100" y="4798525"/>
              <a:ext cx="138600" cy="1386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" name="Google Shape;153;p4"/>
          <p:cNvSpPr/>
          <p:nvPr/>
        </p:nvSpPr>
        <p:spPr>
          <a:xfrm>
            <a:off x="4426350" y="393850"/>
            <a:ext cx="291300" cy="291300"/>
          </a:xfrm>
          <a:prstGeom prst="diamond">
            <a:avLst/>
          </a:prstGeom>
          <a:solidFill>
            <a:schemeClr val="accent5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4"/>
          <p:cNvSpPr/>
          <p:nvPr/>
        </p:nvSpPr>
        <p:spPr>
          <a:xfrm>
            <a:off x="6082175" y="3744759"/>
            <a:ext cx="1609200" cy="4857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4"/>
          <p:cNvSpPr/>
          <p:nvPr/>
        </p:nvSpPr>
        <p:spPr>
          <a:xfrm>
            <a:off x="284144" y="393850"/>
            <a:ext cx="1330800" cy="4857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4"/>
          <p:cNvSpPr txBox="1">
            <a:spLocks noGrp="1"/>
          </p:cNvSpPr>
          <p:nvPr>
            <p:ph type="title"/>
          </p:nvPr>
        </p:nvSpPr>
        <p:spPr>
          <a:xfrm>
            <a:off x="653605" y="131050"/>
            <a:ext cx="7836789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it-IT" sz="3500"/>
              <a:t>STANDARD METODOLOGICI:</a:t>
            </a:r>
            <a:endParaRPr sz="3500"/>
          </a:p>
        </p:txBody>
      </p:sp>
      <p:sp>
        <p:nvSpPr>
          <p:cNvPr id="157" name="Google Shape;157;p4"/>
          <p:cNvSpPr txBox="1">
            <a:spLocks noGrp="1"/>
          </p:cNvSpPr>
          <p:nvPr>
            <p:ph type="subTitle" idx="1"/>
          </p:nvPr>
        </p:nvSpPr>
        <p:spPr>
          <a:xfrm>
            <a:off x="2135549" y="1901681"/>
            <a:ext cx="48729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t-IT" b="1"/>
              <a:t>Dublin Core: </a:t>
            </a:r>
            <a:r>
              <a:rPr lang="it-IT"/>
              <a:t>usato per la descrizione fotografica del materiale presente nella sezione </a:t>
            </a:r>
            <a:r>
              <a:rPr lang="it-IT" i="1"/>
              <a:t>Catalogo</a:t>
            </a:r>
            <a:r>
              <a:rPr lang="it-IT"/>
              <a:t>; 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it-IT" b="1">
                <a:latin typeface="Quicksand"/>
                <a:ea typeface="Quicksand"/>
                <a:cs typeface="Quicksand"/>
                <a:sym typeface="Quicksand"/>
              </a:rPr>
              <a:t>XML/TEI</a:t>
            </a:r>
            <a:r>
              <a:rPr lang="it-IT"/>
              <a:t>: full text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"/>
          <p:cNvSpPr txBox="1">
            <a:spLocks noGrp="1"/>
          </p:cNvSpPr>
          <p:nvPr>
            <p:ph type="title"/>
          </p:nvPr>
        </p:nvSpPr>
        <p:spPr>
          <a:xfrm>
            <a:off x="634320" y="107576"/>
            <a:ext cx="7875360" cy="942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it-IT" sz="3200"/>
              <a:t>METODI DI ACCESSO E NAVIGAZIONE DELLA RACCOLTA:</a:t>
            </a:r>
            <a:endParaRPr sz="3200"/>
          </a:p>
        </p:txBody>
      </p:sp>
      <p:sp>
        <p:nvSpPr>
          <p:cNvPr id="163" name="Google Shape;163;p5"/>
          <p:cNvSpPr txBox="1"/>
          <p:nvPr/>
        </p:nvSpPr>
        <p:spPr>
          <a:xfrm>
            <a:off x="430306" y="1232871"/>
            <a:ext cx="8340600" cy="3539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❖"/>
            </a:pPr>
            <a:r>
              <a:rPr lang="it-IT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Breve introduzione alla figura di Tina Modotti in un layout a due colonne in cui all’interno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di un carosello con bottoni scorrono alcune immagini realizzate dall’artista.</a:t>
            </a:r>
            <a:r>
              <a:rPr lang="it-IT" dirty="0"/>
              <a:t>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      S</a:t>
            </a:r>
            <a:r>
              <a:rPr lang="it-IT" sz="1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uccessivamente</a:t>
            </a: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vi è una sotto sezione con tre elementi detti «</a:t>
            </a:r>
            <a:r>
              <a:rPr lang="it-IT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Accordion</a:t>
            </a: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» </a:t>
            </a:r>
            <a:endParaRPr lang="it-IT" sz="1400" b="0" i="0" u="none" strike="noStrike" cap="none" dirty="0" smtClea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 </a:t>
            </a: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una volta </a:t>
            </a:r>
            <a:r>
              <a:rPr lang="it-IT" sz="1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cliccati </a:t>
            </a:r>
            <a:endParaRPr dirty="0" smtClean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espandono dei contenuti di tipo testuale con un rimando alla sezione Catalogo.</a:t>
            </a:r>
            <a:endParaRPr dirty="0" smtClean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❖"/>
            </a:pPr>
            <a:r>
              <a:rPr lang="it-IT" sz="1400" b="1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Introduzione: </a:t>
            </a:r>
            <a:r>
              <a:rPr lang="it-IT" sz="1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Dotato </a:t>
            </a: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anch’esso di un carosello, riporta i più noti ritratti realizzati dell’artista lungo tutto </a:t>
            </a:r>
            <a:r>
              <a:rPr lang="it-IT" sz="1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l’arco della </a:t>
            </a: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sua vita che accompagnano una breve biografia.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❖"/>
            </a:pPr>
            <a:r>
              <a:rPr lang="it-IT" sz="1400" b="1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Catalogo:</a:t>
            </a:r>
            <a:r>
              <a:rPr lang="it-IT" dirty="0"/>
              <a:t> </a:t>
            </a:r>
            <a:r>
              <a:rPr lang="it-IT" sz="1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Qui </a:t>
            </a: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sono </a:t>
            </a:r>
            <a:r>
              <a:rPr lang="it-IT" sz="1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raccolte le immagini </a:t>
            </a: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realizzate dalla Modotti. </a:t>
            </a:r>
            <a:endParaRPr lang="it-IT" sz="1400" b="0" i="0" u="none" strike="noStrike" cap="none" dirty="0" smtClea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dirty="0"/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dirty="0"/>
              <a:t>Sezioni</a:t>
            </a: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Esordi, Esperienza in Messico, Altro</a:t>
            </a:r>
            <a:endParaRPr dirty="0"/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it-IT" dirty="0"/>
              <a:t>Paginazione </a:t>
            </a:r>
            <a:endParaRPr dirty="0"/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it-IT" dirty="0"/>
              <a:t>Barra di ricerca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it-IT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"/>
          <p:cNvSpPr txBox="1">
            <a:spLocks noGrp="1"/>
          </p:cNvSpPr>
          <p:nvPr>
            <p:ph type="title"/>
          </p:nvPr>
        </p:nvSpPr>
        <p:spPr>
          <a:xfrm>
            <a:off x="790306" y="337448"/>
            <a:ext cx="7563388" cy="116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it-IT" sz="3200"/>
              <a:t>METODI DI ACCESSO E NAVIGAZIONE DELLA RACCOLTA:</a:t>
            </a:r>
            <a:endParaRPr sz="3200"/>
          </a:p>
        </p:txBody>
      </p:sp>
      <p:sp>
        <p:nvSpPr>
          <p:cNvPr id="169" name="Google Shape;169;p6"/>
          <p:cNvSpPr txBox="1"/>
          <p:nvPr/>
        </p:nvSpPr>
        <p:spPr>
          <a:xfrm>
            <a:off x="1161826" y="1667435"/>
            <a:ext cx="75762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❖"/>
            </a:pPr>
            <a:r>
              <a:rPr lang="it-IT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Sezione Esplora il Catalogo: </a:t>
            </a:r>
            <a:r>
              <a:rPr lang="it-IT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dopo aver compiuto l’espansione dei contenuti di dettaglio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con il link di rimando realizzato con i parametri dell’URL che consentono di raggiungere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immediatamente la pagina del Catalogo desiderata.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❖"/>
            </a:pPr>
            <a:r>
              <a:rPr lang="it-IT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Attraverso </a:t>
            </a:r>
            <a:r>
              <a:rPr lang="it-IT" b="1"/>
              <a:t>il link sulla Navbar</a:t>
            </a:r>
            <a:r>
              <a:rPr lang="it-IT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it-IT"/>
              <a:t>posizionata in alto, permette all'utente di poter accedere al Catalogo da qualsiasi pagina. </a:t>
            </a:r>
            <a:endParaRPr/>
          </a:p>
        </p:txBody>
      </p:sp>
      <p:pic>
        <p:nvPicPr>
          <p:cNvPr id="170" name="Google Shape;170;p6" descr="Immagine che contiene persona, Viso umano, vestiti, bianco e nero&#10;&#10;Descrizione generat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47606" y="3267873"/>
            <a:ext cx="2988968" cy="1600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7"/>
          <p:cNvPicPr preferRelativeResize="0"/>
          <p:nvPr/>
        </p:nvPicPr>
        <p:blipFill rotWithShape="1">
          <a:blip r:embed="rId3">
            <a:alphaModFix/>
          </a:blip>
          <a:srcRect l="8145" r="6471" b="6463"/>
          <a:stretch/>
        </p:blipFill>
        <p:spPr>
          <a:xfrm>
            <a:off x="5715475" y="1334050"/>
            <a:ext cx="2715299" cy="326994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7"/>
          <p:cNvSpPr/>
          <p:nvPr/>
        </p:nvSpPr>
        <p:spPr>
          <a:xfrm>
            <a:off x="5715475" y="539500"/>
            <a:ext cx="2715300" cy="4064400"/>
          </a:xfrm>
          <a:prstGeom prst="round2SameRect">
            <a:avLst>
              <a:gd name="adj1" fmla="val 50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7"/>
          <p:cNvSpPr/>
          <p:nvPr/>
        </p:nvSpPr>
        <p:spPr>
          <a:xfrm>
            <a:off x="5710400" y="539500"/>
            <a:ext cx="2715300" cy="4059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7"/>
          <p:cNvSpPr/>
          <p:nvPr/>
        </p:nvSpPr>
        <p:spPr>
          <a:xfrm flipH="1">
            <a:off x="5244054" y="4031226"/>
            <a:ext cx="1479600" cy="657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7"/>
          <p:cNvSpPr/>
          <p:nvPr/>
        </p:nvSpPr>
        <p:spPr>
          <a:xfrm flipH="1">
            <a:off x="6848564" y="3449707"/>
            <a:ext cx="2374800" cy="657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7"/>
          <p:cNvSpPr txBox="1">
            <a:spLocks noGrp="1"/>
          </p:cNvSpPr>
          <p:nvPr>
            <p:ph type="title"/>
          </p:nvPr>
        </p:nvSpPr>
        <p:spPr>
          <a:xfrm>
            <a:off x="915591" y="1245224"/>
            <a:ext cx="520551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it-IT" i="1"/>
              <a:t>Grazie per l’attenzione!</a:t>
            </a:r>
            <a:endParaRPr i="1"/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Sociology Major for College: The Role of Black Women in History by Slidesgo">
  <a:themeElements>
    <a:clrScheme name="Simple Light">
      <a:dk1>
        <a:srgbClr val="100600"/>
      </a:dk1>
      <a:lt1>
        <a:srgbClr val="FFF7E1"/>
      </a:lt1>
      <a:dk2>
        <a:srgbClr val="852A15"/>
      </a:dk2>
      <a:lt2>
        <a:srgbClr val="B85D2A"/>
      </a:lt2>
      <a:accent1>
        <a:srgbClr val="BD6D4B"/>
      </a:accent1>
      <a:accent2>
        <a:srgbClr val="8A4A2F"/>
      </a:accent2>
      <a:accent3>
        <a:srgbClr val="FFFFFF"/>
      </a:accent3>
      <a:accent4>
        <a:srgbClr val="01522B"/>
      </a:accent4>
      <a:accent5>
        <a:srgbClr val="F39800"/>
      </a:accent5>
      <a:accent6>
        <a:srgbClr val="D93015"/>
      </a:accent6>
      <a:hlink>
        <a:srgbClr val="1006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</Words>
  <Application>Microsoft Office PowerPoint</Application>
  <PresentationFormat>Presentazione su schermo (16:9)</PresentationFormat>
  <Paragraphs>44</Paragraphs>
  <Slides>7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10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8" baseType="lpstr">
      <vt:lpstr>Arial</vt:lpstr>
      <vt:lpstr>Noto Sans Symbols</vt:lpstr>
      <vt:lpstr>Bebas Neue</vt:lpstr>
      <vt:lpstr>Nunito Light</vt:lpstr>
      <vt:lpstr>Wingdings</vt:lpstr>
      <vt:lpstr>Belleza</vt:lpstr>
      <vt:lpstr>Quicksand Medium</vt:lpstr>
      <vt:lpstr>Quicksand</vt:lpstr>
      <vt:lpstr>Times New Roman</vt:lpstr>
      <vt:lpstr>EB Garamond</vt:lpstr>
      <vt:lpstr>Sociology Major for College: The Role of Black Women in History by Slidesgo</vt:lpstr>
      <vt:lpstr>DIGITAL HUMANITIES E PATRIMONIO CULTURALE </vt:lpstr>
      <vt:lpstr>IL PROGETTO:</vt:lpstr>
      <vt:lpstr>ITEM: </vt:lpstr>
      <vt:lpstr>STANDARD METODOLOGICI:</vt:lpstr>
      <vt:lpstr>METODI DI ACCESSO E NAVIGAZIONE DELLA RACCOLTA:</vt:lpstr>
      <vt:lpstr>METODI DI ACCESSO E NAVIGAZIONE DELLA RACCOLTA:</vt:lpstr>
      <vt:lpstr>Grazie per l’attenzione!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HUMANITIES E PATRIMONIO CULTURALE </dc:title>
  <dc:creator>Elisenia Camastra</dc:creator>
  <cp:lastModifiedBy>PC</cp:lastModifiedBy>
  <cp:revision>2</cp:revision>
  <dcterms:modified xsi:type="dcterms:W3CDTF">2024-09-10T20:21:08Z</dcterms:modified>
</cp:coreProperties>
</file>